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4" r:id="rId12"/>
    <p:sldId id="278" r:id="rId13"/>
    <p:sldId id="266" r:id="rId14"/>
    <p:sldId id="270" r:id="rId15"/>
    <p:sldId id="267" r:id="rId16"/>
    <p:sldId id="268" r:id="rId17"/>
    <p:sldId id="269" r:id="rId18"/>
    <p:sldId id="271" r:id="rId19"/>
    <p:sldId id="273" r:id="rId20"/>
    <p:sldId id="275" r:id="rId21"/>
    <p:sldId id="276" r:id="rId22"/>
    <p:sldId id="277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1" r:id="rId33"/>
    <p:sldId id="289" r:id="rId34"/>
    <p:sldId id="272" r:id="rId3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A944A-A66B-411F-87DE-A36C302C1339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F3D66-A6CD-418E-9C52-6699E99182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Izlaži o P.Sahlbergu</a:t>
            </a:r>
            <a:r>
              <a:rPr lang="hr-HR" baseline="0" dirty="0" smtClean="0"/>
              <a:t> iz članka iz Večernjeg.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Zbog</a:t>
            </a:r>
            <a:r>
              <a:rPr lang="hr-HR" baseline="0" dirty="0" smtClean="0"/>
              <a:t> ovakve sličnosti ovih dviju zemalja, isskustva njihova obrazovnog sustava bi nam trebala biti zanimljiva i relevantna.</a:t>
            </a:r>
            <a:r>
              <a:rPr lang="vi-VN" baseline="0" dirty="0" smtClean="0"/>
              <a:t> Protekle godine Finsku je posjetilo 1 400 ljudi, a za proteklih pet  godina delegacije iz 80 zemalja svijeta.1 Navedeni brojevi odnose se na  zainteresirane koji žele neposredno ostvariti uvid u obrazovni sustav na  osnovu kojeg je postignut PISA-uspjeh. Finci, pak, sa strpljenjem i tiho,  svakome tko iskaže interes predstavljaju svoje viđenje puta kojim su  došli do rezultata najuspješnijeg obrazovanja na svijetu. Pored procesa,  kroz koji su prošli i prolaze, finski domaćini prikazuju i trenutno stanje  stvari, ali i izazove prepoznate u sustavu.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Gospodarstvo – usko povezano sa školstvom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Pravednost – cilj – jamstvo visokokvalitetne naobrazbe za sve ljude na različitim mjestima i u različitim životnim uvjetima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1952 . –reforma 300 škola, 1000nastavnika , iskustva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1985. Svi rade po istom kurikulumu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Metode – važnije od sadržaja – TRAJNA ZNANJA I VJEŠTINE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PISA –</a:t>
            </a:r>
            <a:r>
              <a:rPr lang="hr-HR" baseline="0" dirty="0" smtClean="0"/>
              <a:t> povezivanje svega naučenog sa stvarnim životom, razvijanje kompetencija</a:t>
            </a:r>
          </a:p>
          <a:p>
            <a:r>
              <a:rPr lang="hr-HR" baseline="0" dirty="0" smtClean="0"/>
              <a:t>NE reproduuciranje naučenog i pamćenje naučenih podataka. Program PISA sve se češće prihvaaća kao globalno mjerilo postignuća učenika nakon završenog osnovnog obrazovanja u nekoj zemlji. Primjer Hrvatske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 Hrvatske</a:t>
            </a:r>
            <a:r>
              <a:rPr lang="hr-HR" baseline="0" dirty="0" smtClean="0"/>
              <a:t> – MAT pismenost 40/65 , PRIRODOSLOVLJE 34/65, Čitalačka pismenost 35/65  2012.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3D66-A6CD-418E-9C52-6699E99182AB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3879BF-841E-49A8-96C1-F884C464537B}" type="datetimeFigureOut">
              <a:rPr lang="hr-HR" smtClean="0"/>
              <a:pPr/>
              <a:t>29.11.2015.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064B12-A9A1-468B-8E8C-765E4B1019F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h-alter.org/img/repository/2014/09/scaled/skola_6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6yka.com/upload/images/Januar%202013/Finland-Kirkkojarvi-School-631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indexmund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458200" cy="3456384"/>
          </a:xfrm>
        </p:spPr>
        <p:txBody>
          <a:bodyPr>
            <a:normAutofit/>
          </a:bodyPr>
          <a:lstStyle/>
          <a:p>
            <a:pPr algn="ctr"/>
            <a:r>
              <a:rPr lang="hr-HR" sz="5400" dirty="0" smtClean="0"/>
              <a:t>FINSKI  OBRAZOVNI SUSTAV</a:t>
            </a:r>
            <a:br>
              <a:rPr lang="hr-HR" sz="5400" dirty="0" smtClean="0"/>
            </a:br>
            <a:r>
              <a:rPr lang="hr-HR" sz="2400" dirty="0" smtClean="0"/>
              <a:t>Pasi Sahlberg:</a:t>
            </a:r>
            <a:br>
              <a:rPr lang="hr-HR" sz="2400" dirty="0" smtClean="0"/>
            </a:br>
            <a:r>
              <a:rPr lang="hr-HR" sz="2400" dirty="0" smtClean="0"/>
              <a:t>‘Lekcije iz Finske – što može svijet naučiti iz obrazovne promjene u Finskoj?</a:t>
            </a:r>
            <a:r>
              <a:rPr lang="hr-HR" sz="5400" dirty="0" smtClean="0"/>
              <a:t/>
            </a:r>
            <a:br>
              <a:rPr lang="hr-HR" sz="5400" dirty="0" smtClean="0"/>
            </a:br>
            <a:endParaRPr lang="hr-H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4005064"/>
            <a:ext cx="8062912" cy="201622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Renata Bratanović Palaić</a:t>
            </a:r>
          </a:p>
          <a:p>
            <a:r>
              <a:rPr lang="hr-HR" dirty="0" smtClean="0"/>
              <a:t>OŠ Kloštar Podravski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r>
              <a:rPr lang="hr-HR" dirty="0" smtClean="0"/>
              <a:t>inspekcija</a:t>
            </a:r>
          </a:p>
          <a:p>
            <a:r>
              <a:rPr lang="hr-HR" dirty="0" smtClean="0"/>
              <a:t>1985. ukidanje grupiranja prema sposobnostima</a:t>
            </a:r>
          </a:p>
          <a:p>
            <a:r>
              <a:rPr lang="hr-HR" dirty="0" smtClean="0"/>
              <a:t>1994. još veća decentralizacija i sloboda</a:t>
            </a:r>
          </a:p>
          <a:p>
            <a:r>
              <a:rPr lang="hr-HR" dirty="0" smtClean="0"/>
              <a:t>ukidanje kontrole nastavnog materijala...</a:t>
            </a:r>
          </a:p>
          <a:p>
            <a:r>
              <a:rPr lang="hr-HR" dirty="0" smtClean="0"/>
              <a:t>...i ukidanje inspekcije</a:t>
            </a:r>
          </a:p>
          <a:p>
            <a:r>
              <a:rPr lang="hr-HR" dirty="0" smtClean="0"/>
              <a:t>2001. - više sati matematike i materinskog jezika</a:t>
            </a:r>
          </a:p>
          <a:p>
            <a:r>
              <a:rPr lang="hr-HR" dirty="0" smtClean="0"/>
              <a:t>novi kriteriji za prelazak u viši razred (dobar)</a:t>
            </a:r>
          </a:p>
          <a:p>
            <a:r>
              <a:rPr lang="hr-HR" dirty="0" smtClean="0"/>
              <a:t>2004. - jačanje državne kontrole i smanjenje ovlasti škola</a:t>
            </a:r>
          </a:p>
          <a:p>
            <a:r>
              <a:rPr lang="hr-HR" dirty="0" smtClean="0"/>
              <a:t>2011. –obrazovanje – javno dobro – važna uloga u izgradnji nacije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hr-HR" dirty="0" smtClean="0"/>
              <a:t>PROCES RAZVOJA KURIKULUMA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hr-HR" dirty="0" smtClean="0"/>
              <a:t>p</a:t>
            </a:r>
            <a:r>
              <a:rPr lang="hr-HR" dirty="0" smtClean="0"/>
              <a:t>ostoji već skoro stoljeće</a:t>
            </a:r>
          </a:p>
          <a:p>
            <a:r>
              <a:rPr lang="hr-HR" dirty="0" smtClean="0"/>
              <a:t>o</a:t>
            </a:r>
            <a:r>
              <a:rPr lang="hr-HR" dirty="0" smtClean="0"/>
              <a:t>bnavlja se svakih 10 godina</a:t>
            </a:r>
          </a:p>
          <a:p>
            <a:r>
              <a:rPr lang="hr-HR" dirty="0" smtClean="0"/>
              <a:t>u</a:t>
            </a:r>
            <a:r>
              <a:rPr lang="hr-HR" dirty="0" smtClean="0"/>
              <a:t>ključen velik broj ljudi – nastavnici, istraživači i izdavači knjiga</a:t>
            </a:r>
          </a:p>
          <a:p>
            <a:r>
              <a:rPr lang="hr-HR" dirty="0" smtClean="0"/>
              <a:t>RAZINE: nacionalni (središnji); općinski (lokalni) i školski</a:t>
            </a:r>
          </a:p>
          <a:p>
            <a:r>
              <a:rPr lang="hr-HR" dirty="0" smtClean="0"/>
              <a:t>u</a:t>
            </a:r>
            <a:r>
              <a:rPr lang="hr-HR" dirty="0" smtClean="0"/>
              <a:t>smjerenost na aktivno učenje – kroz praksu</a:t>
            </a:r>
          </a:p>
          <a:p>
            <a:r>
              <a:rPr lang="hr-HR" dirty="0" smtClean="0"/>
              <a:t>nastavnik – organizator praktičnog rada, aktivnosti koje će potaknuti učenje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r-HR" sz="2200" dirty="0" smtClean="0"/>
              <a:t>Djeca u Finskoj kreću u školu na jesen kalendarske godine u kojoj navrše sedam godina. To im daje priliku da se duže igraju, koriste svoju maštu i razviju osjećaj sigurnosti prije polaska u školu.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Fotografija: Amanda Soila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3367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/>
          <a:lstStyle/>
          <a:p>
            <a:r>
              <a:rPr lang="hr-HR" dirty="0" smtClean="0"/>
              <a:t>ŠKOLOVANJE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8119" y="1700213"/>
            <a:ext cx="3907761" cy="487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hr-HR" dirty="0" smtClean="0"/>
              <a:t>DNEVNI RASPORED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hr-HR" dirty="0" smtClean="0"/>
              <a:t>nastava</a:t>
            </a:r>
            <a:r>
              <a:rPr lang="hr-HR" dirty="0" smtClean="0"/>
              <a:t>:  8:00 – 15:00</a:t>
            </a:r>
          </a:p>
          <a:p>
            <a:r>
              <a:rPr lang="hr-HR" dirty="0" smtClean="0"/>
              <a:t>odmori:  5-20 minuta (pauza za ručak 20 min.)</a:t>
            </a:r>
          </a:p>
          <a:p>
            <a:r>
              <a:rPr lang="hr-HR" dirty="0" smtClean="0"/>
              <a:t>pod svim odmorima učenici nižih razreda moraju izići van, a viših mogu ako žele</a:t>
            </a:r>
          </a:p>
          <a:p>
            <a:r>
              <a:rPr lang="hr-HR" dirty="0" smtClean="0"/>
              <a:t>duljina sati od 45 min.- 75.min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Picture 3" descr="Fotografija: Amanda Soila  Učenici provode školski odmor igrajući se vani bez obzira na vrijeme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89040"/>
            <a:ext cx="4544060" cy="24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/>
          <a:lstStyle/>
          <a:p>
            <a:r>
              <a:rPr lang="hr-HR" dirty="0" smtClean="0"/>
              <a:t>FINANCIRANJE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hr-HR" dirty="0" smtClean="0"/>
              <a:t>2008. – za obrazovanje 15% BDP-a – 7 milijardi eura</a:t>
            </a:r>
          </a:p>
          <a:p>
            <a:r>
              <a:rPr lang="hr-HR" dirty="0" smtClean="0"/>
              <a:t>Lokalne samouprave – vlasnici i tehnički organizatori</a:t>
            </a:r>
          </a:p>
          <a:p>
            <a:r>
              <a:rPr lang="hr-HR" dirty="0" smtClean="0"/>
              <a:t>Troškovi obrazovanja – država/općina – 42%/58%</a:t>
            </a:r>
          </a:p>
          <a:p>
            <a:r>
              <a:rPr lang="hr-HR" dirty="0" smtClean="0"/>
              <a:t>Ruralne općine – dodatni novac</a:t>
            </a:r>
          </a:p>
          <a:p>
            <a:r>
              <a:rPr lang="hr-HR" dirty="0" smtClean="0"/>
              <a:t>Osnovna škola – potpuno besplatna (prijevoz, prehrana, udžbenici i nastavni materijali, zdr. zaštita)</a:t>
            </a:r>
          </a:p>
          <a:p>
            <a:r>
              <a:rPr lang="hr-HR" dirty="0" smtClean="0"/>
              <a:t>Srednja škola i fakulteti – školarina besplatna</a:t>
            </a:r>
          </a:p>
          <a:p>
            <a:r>
              <a:rPr lang="hr-HR" dirty="0" smtClean="0"/>
              <a:t>Dodatni troškovi –  bespovratni krediti</a:t>
            </a:r>
          </a:p>
          <a:p>
            <a:pPr>
              <a:buNone/>
            </a:pPr>
            <a:r>
              <a:rPr lang="hr-HR" dirty="0" smtClean="0"/>
              <a:t>				      dodatni poslovi uz školovanje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PISA 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/>
          <a:lstStyle/>
          <a:p>
            <a:pPr marL="381606" indent="-286565">
              <a:buClr>
                <a:srgbClr val="FF6633"/>
              </a:buClr>
              <a:buSzPct val="45000"/>
              <a:buNone/>
              <a:tabLst>
                <a:tab pos="381606" algn="l"/>
                <a:tab pos="476647" algn="l"/>
                <a:tab pos="884173" algn="l"/>
                <a:tab pos="1291700" algn="l"/>
                <a:tab pos="1699225" algn="l"/>
                <a:tab pos="2106752" algn="l"/>
                <a:tab pos="2514277" algn="l"/>
                <a:tab pos="2921804" algn="l"/>
                <a:tab pos="3329329" algn="l"/>
                <a:tab pos="3736856" algn="l"/>
                <a:tab pos="4144381" algn="l"/>
                <a:tab pos="4551908" algn="l"/>
                <a:tab pos="4959433" algn="l"/>
                <a:tab pos="5366960" algn="l"/>
                <a:tab pos="5774485" algn="l"/>
                <a:tab pos="6182012" algn="l"/>
                <a:tab pos="6589537" algn="l"/>
                <a:tab pos="6997064" algn="l"/>
                <a:tab pos="7404589" algn="l"/>
                <a:tab pos="7812116" algn="l"/>
                <a:tab pos="8219641" algn="l"/>
              </a:tabLst>
              <a:defRPr/>
            </a:pPr>
            <a:r>
              <a:rPr lang="hr-HR" b="1" i="1" dirty="0" smtClean="0"/>
              <a:t>P</a:t>
            </a:r>
            <a:r>
              <a:rPr lang="hr-HR" i="1" dirty="0" smtClean="0"/>
              <a:t>rogramme for </a:t>
            </a:r>
            <a:r>
              <a:rPr lang="hr-HR" b="1" i="1" dirty="0" smtClean="0"/>
              <a:t>I</a:t>
            </a:r>
            <a:r>
              <a:rPr lang="hr-HR" i="1" dirty="0" smtClean="0"/>
              <a:t>nternational </a:t>
            </a:r>
            <a:r>
              <a:rPr lang="hr-HR" b="1" i="1" dirty="0" smtClean="0"/>
              <a:t>S</a:t>
            </a:r>
            <a:r>
              <a:rPr lang="hr-HR" i="1" dirty="0" smtClean="0"/>
              <a:t>tudent </a:t>
            </a:r>
            <a:r>
              <a:rPr lang="hr-HR" b="1" i="1" dirty="0" smtClean="0"/>
              <a:t>A</a:t>
            </a:r>
            <a:r>
              <a:rPr lang="hr-HR" i="1" dirty="0" smtClean="0"/>
              <a:t>ssessment </a:t>
            </a:r>
          </a:p>
          <a:p>
            <a:pPr marL="95041" indent="0">
              <a:buClr>
                <a:srgbClr val="FF6633"/>
              </a:buClr>
              <a:buSzPct val="45000"/>
              <a:buNone/>
              <a:tabLst>
                <a:tab pos="381606" algn="l"/>
                <a:tab pos="476647" algn="l"/>
                <a:tab pos="884173" algn="l"/>
                <a:tab pos="1291700" algn="l"/>
                <a:tab pos="1699225" algn="l"/>
                <a:tab pos="2106752" algn="l"/>
                <a:tab pos="2514277" algn="l"/>
                <a:tab pos="2921804" algn="l"/>
                <a:tab pos="3329329" algn="l"/>
                <a:tab pos="3736856" algn="l"/>
                <a:tab pos="4144381" algn="l"/>
                <a:tab pos="4551908" algn="l"/>
                <a:tab pos="4959433" algn="l"/>
                <a:tab pos="5366960" algn="l"/>
                <a:tab pos="5774485" algn="l"/>
                <a:tab pos="6182012" algn="l"/>
                <a:tab pos="6589537" algn="l"/>
                <a:tab pos="6997064" algn="l"/>
                <a:tab pos="7404589" algn="l"/>
                <a:tab pos="7812116" algn="l"/>
                <a:tab pos="8219641" algn="l"/>
              </a:tabLst>
              <a:defRPr/>
            </a:pPr>
            <a:r>
              <a:rPr lang="hr-HR" i="1" dirty="0" smtClean="0"/>
              <a:t>         </a:t>
            </a:r>
            <a:r>
              <a:rPr lang="hr-HR" dirty="0" smtClean="0"/>
              <a:t>(Program za međunarodnu procjenu učenika)</a:t>
            </a:r>
          </a:p>
          <a:p>
            <a:pPr marL="381606" indent="-286565">
              <a:buClr>
                <a:srgbClr val="FF6633"/>
              </a:buClr>
              <a:buSzPct val="45000"/>
              <a:buNone/>
              <a:tabLst>
                <a:tab pos="381606" algn="l"/>
                <a:tab pos="476647" algn="l"/>
                <a:tab pos="884173" algn="l"/>
                <a:tab pos="1291700" algn="l"/>
                <a:tab pos="1699225" algn="l"/>
                <a:tab pos="2106752" algn="l"/>
                <a:tab pos="2514277" algn="l"/>
                <a:tab pos="2921804" algn="l"/>
                <a:tab pos="3329329" algn="l"/>
                <a:tab pos="3736856" algn="l"/>
                <a:tab pos="4144381" algn="l"/>
                <a:tab pos="4551908" algn="l"/>
                <a:tab pos="4959433" algn="l"/>
                <a:tab pos="5366960" algn="l"/>
                <a:tab pos="5774485" algn="l"/>
                <a:tab pos="6182012" algn="l"/>
                <a:tab pos="6589537" algn="l"/>
                <a:tab pos="6997064" algn="l"/>
                <a:tab pos="7404589" algn="l"/>
                <a:tab pos="7812116" algn="l"/>
                <a:tab pos="8219641" algn="l"/>
              </a:tabLst>
              <a:defRPr/>
            </a:pPr>
            <a:r>
              <a:rPr lang="hr-HR" dirty="0" smtClean="0"/>
              <a:t>15-godišnjaci: matematika, prirodne znanosti i rad na tekstu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REZULTATI: 2006.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Izvor: Wikipedia</a:t>
            </a:r>
            <a:endParaRPr lang="hr-H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73" y="776288"/>
            <a:ext cx="3970678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RAZLOZI ZA PISA USPJEH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temelji se na dobrim rezultatima slabijih tj. osrednjih učenika</a:t>
            </a:r>
          </a:p>
          <a:p>
            <a:r>
              <a:rPr lang="hr-HR" dirty="0" smtClean="0"/>
              <a:t>t</a:t>
            </a:r>
            <a:r>
              <a:rPr lang="hr-HR" dirty="0" smtClean="0"/>
              <a:t>radicija dobrih čitača – nema nepismenih ljudi</a:t>
            </a:r>
          </a:p>
          <a:p>
            <a:r>
              <a:rPr lang="hr-HR" dirty="0" smtClean="0"/>
              <a:t>najmanje ukupnog vremena potroše na učenje (najviše odrade u školi, zadaće, dopunski rad)</a:t>
            </a:r>
          </a:p>
          <a:p>
            <a:r>
              <a:rPr lang="hr-HR" dirty="0" smtClean="0"/>
              <a:t>t</a:t>
            </a:r>
            <a:r>
              <a:rPr lang="hr-HR" dirty="0" smtClean="0"/>
              <a:t>ajna- bavljenje specijalnim obrazovanjem 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	   - podizanje prosjeka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l</a:t>
            </a:r>
            <a:r>
              <a:rPr lang="hr-HR" dirty="0" smtClean="0"/>
              <a:t>judi – najveće bogatstvo Finske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GLAVNE KARAKTERISTIKE FINSKOG OBRAZOVNOG SUSTAVA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05989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SLOŽENOST –postojanje paralelnih struktura (škole sa 40-50% stranaca)</a:t>
            </a:r>
          </a:p>
          <a:p>
            <a:r>
              <a:rPr lang="hr-HR" sz="2400" dirty="0" smtClean="0"/>
              <a:t>ISTO obrazovanje svih – ujednačenost – nema elitizma</a:t>
            </a:r>
          </a:p>
          <a:p>
            <a:r>
              <a:rPr lang="hr-HR" sz="2400" dirty="0" smtClean="0"/>
              <a:t>v</a:t>
            </a:r>
            <a:r>
              <a:rPr lang="hr-HR" sz="2400" dirty="0" smtClean="0"/>
              <a:t>ažno – KAKO se uči? ne ŠTO se uči?</a:t>
            </a:r>
          </a:p>
          <a:p>
            <a:r>
              <a:rPr lang="hr-HR" sz="2400" dirty="0" smtClean="0"/>
              <a:t>b</a:t>
            </a:r>
            <a:r>
              <a:rPr lang="hr-HR" sz="2400" dirty="0" smtClean="0"/>
              <a:t>esplatno školovanje</a:t>
            </a:r>
            <a:endParaRPr lang="hr-HR" sz="2400" dirty="0"/>
          </a:p>
        </p:txBody>
      </p:sp>
      <p:pic>
        <p:nvPicPr>
          <p:cNvPr id="9" name="Content Placeholder 8" descr="skola-6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40386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Pasi Sahlberg: Hrvatima sam htio otkriti tajnu finskih škola</a:t>
            </a:r>
            <a:br>
              <a:rPr lang="hr-HR" b="1" dirty="0" smtClean="0"/>
            </a:br>
            <a:endParaRPr lang="hr-HR" dirty="0"/>
          </a:p>
        </p:txBody>
      </p:sp>
      <p:pic>
        <p:nvPicPr>
          <p:cNvPr id="4" name="Content Placeholder 3" descr="http://www.jutarnji.hr/multimedia/archive/00473/pasi-7st-str-25aaa_473545S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50" y="2564904"/>
            <a:ext cx="6210300" cy="339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4038600" cy="5794659"/>
          </a:xfrm>
        </p:spPr>
        <p:txBody>
          <a:bodyPr>
            <a:normAutofit/>
          </a:bodyPr>
          <a:lstStyle/>
          <a:p>
            <a:r>
              <a:rPr lang="hr-HR" sz="2400" dirty="0" smtClean="0"/>
              <a:t>d</a:t>
            </a:r>
            <a:r>
              <a:rPr lang="hr-HR" sz="2400" dirty="0" smtClean="0"/>
              <a:t>ržava donosi zakone – odluke i promjene su na lokalnoj razini</a:t>
            </a:r>
          </a:p>
          <a:p>
            <a:r>
              <a:rPr lang="hr-HR" sz="2400" dirty="0" smtClean="0"/>
              <a:t>Razredi -20-25 – sa dosta fluktuacija</a:t>
            </a:r>
          </a:p>
          <a:p>
            <a:r>
              <a:rPr lang="hr-HR" sz="2400" dirty="0" smtClean="0"/>
              <a:t>učenici </a:t>
            </a:r>
            <a:r>
              <a:rPr lang="hr-HR" sz="2400" dirty="0" smtClean="0"/>
              <a:t>se podržavaju i savjetuju u manjim grupama po potrebi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v</a:t>
            </a:r>
            <a:r>
              <a:rPr lang="hr-HR" sz="2400" dirty="0" smtClean="0"/>
              <a:t>rlo rijetki prigovori na rad nastavnika – prigovori se okončavaju razgovorom i razumijevanjem – zadovoljavajući ishod</a:t>
            </a:r>
            <a:endParaRPr lang="hr-HR" sz="2400" dirty="0" smtClean="0"/>
          </a:p>
        </p:txBody>
      </p:sp>
      <p:pic>
        <p:nvPicPr>
          <p:cNvPr id="15" name="Content Placeholder 14" descr="Fotografija: Amanda Soila  Učenici se podržavaju i savjetuju u manjim grupama po potrebi.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8884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</a:t>
            </a:r>
            <a:r>
              <a:rPr lang="hr-HR" dirty="0" smtClean="0"/>
              <a:t>ema inspekcijskih službi – svako dijete kontrolor</a:t>
            </a:r>
          </a:p>
          <a:p>
            <a:r>
              <a:rPr lang="hr-HR" dirty="0" smtClean="0"/>
              <a:t>p</a:t>
            </a:r>
            <a:r>
              <a:rPr lang="hr-HR" dirty="0" smtClean="0"/>
              <a:t>rimjedbe – lokalna vlast / ravnatelj</a:t>
            </a:r>
          </a:p>
          <a:p>
            <a:r>
              <a:rPr lang="hr-HR" dirty="0" smtClean="0"/>
              <a:t>s</a:t>
            </a:r>
            <a:r>
              <a:rPr lang="hr-HR" dirty="0" smtClean="0"/>
              <a:t>agledavanje stanja – organizacija podrške</a:t>
            </a:r>
          </a:p>
          <a:p>
            <a:r>
              <a:rPr lang="hr-HR" dirty="0" smtClean="0"/>
              <a:t>s</a:t>
            </a:r>
            <a:r>
              <a:rPr lang="hr-HR" dirty="0" smtClean="0"/>
              <a:t>vi se pridržavaju pravila i cilj je uspješan učenik</a:t>
            </a:r>
          </a:p>
          <a:p>
            <a:r>
              <a:rPr lang="hr-HR" dirty="0" smtClean="0"/>
              <a:t>NACIONALNA MATURA – nakon srednje škole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- jedini oblik testiranja cijele učeničke populacije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- loši rezultati – osiguranje podrške i pomoći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</a:t>
            </a:r>
            <a:r>
              <a:rPr lang="hr-HR" dirty="0" smtClean="0"/>
              <a:t>rocjena ishoda učenja  - uzorci škola (matem./ materinski jezik)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ŠKOLE SE NE RANGIRAJU – podiže se kvaliteta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pitanje? – bi li se lošije škole trudile biti bolje i kako bi se osjećali učenici pri rangiranju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65064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Škole potiču na neovisnost u razmišljanju, učenju i istraživanju</a:t>
            </a:r>
          </a:p>
          <a:p>
            <a:r>
              <a:rPr lang="hr-HR" sz="2400" dirty="0" smtClean="0"/>
              <a:t>Osjetljivost za svakog učenika – stručni suradnici različitih profila</a:t>
            </a:r>
          </a:p>
          <a:p>
            <a:r>
              <a:rPr lang="hr-HR" sz="2400" dirty="0" smtClean="0"/>
              <a:t>SASTAV učitelja:</a:t>
            </a:r>
          </a:p>
          <a:p>
            <a:pPr>
              <a:buNone/>
            </a:pPr>
            <a:r>
              <a:rPr lang="hr-HR" sz="2400" dirty="0" smtClean="0"/>
              <a:t>r</a:t>
            </a:r>
            <a:r>
              <a:rPr lang="hr-HR" sz="2400" dirty="0" smtClean="0"/>
              <a:t>azredni učitelji (35)</a:t>
            </a:r>
          </a:p>
          <a:p>
            <a:pPr>
              <a:buNone/>
            </a:pPr>
            <a:r>
              <a:rPr lang="hr-HR" sz="2400" dirty="0" smtClean="0"/>
              <a:t>r</a:t>
            </a:r>
            <a:r>
              <a:rPr lang="hr-HR" sz="2400" dirty="0" smtClean="0"/>
              <a:t>esurs učitelji – pomoć ostalim učiteljima (2)</a:t>
            </a:r>
          </a:p>
          <a:p>
            <a:pPr>
              <a:buNone/>
            </a:pPr>
            <a:r>
              <a:rPr lang="hr-HR" sz="2400" dirty="0" smtClean="0"/>
              <a:t>s</a:t>
            </a:r>
            <a:r>
              <a:rPr lang="hr-HR" sz="2400" dirty="0" smtClean="0"/>
              <a:t>pecijalni učitelji – pomoć pri čitanju, pisanju, matematici... (3)</a:t>
            </a:r>
            <a:endParaRPr lang="hr-HR" sz="2400" dirty="0"/>
          </a:p>
        </p:txBody>
      </p:sp>
      <p:pic>
        <p:nvPicPr>
          <p:cNvPr id="7" name="Content Placeholder 6" descr="Finske škole potiču učenike na neovisnost u razmišljanju, učenju i istraživanju.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29523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r</a:t>
            </a:r>
            <a:r>
              <a:rPr lang="hr-HR" sz="2800" dirty="0" smtClean="0"/>
              <a:t>avnatelj – više škola – područje </a:t>
            </a:r>
          </a:p>
          <a:p>
            <a:r>
              <a:rPr lang="hr-HR" sz="2800" dirty="0" smtClean="0"/>
              <a:t>t</a:t>
            </a:r>
            <a:r>
              <a:rPr lang="hr-HR" sz="2800" dirty="0" smtClean="0"/>
              <a:t>im za podršku (psiholog, medicinski djelatnik, savjetnik za školu)</a:t>
            </a:r>
          </a:p>
          <a:p>
            <a:r>
              <a:rPr lang="hr-HR" sz="2800" dirty="0" smtClean="0"/>
              <a:t>i</a:t>
            </a:r>
            <a:r>
              <a:rPr lang="hr-HR" sz="2800" dirty="0" smtClean="0"/>
              <a:t>ntenzivna povezanost roditelja i škole</a:t>
            </a:r>
          </a:p>
          <a:p>
            <a:r>
              <a:rPr lang="hr-HR" sz="2800" dirty="0" smtClean="0"/>
              <a:t>o</a:t>
            </a:r>
            <a:r>
              <a:rPr lang="hr-HR" sz="2800" dirty="0" smtClean="0"/>
              <a:t>bjed – zajednički za djecu i učitelje</a:t>
            </a:r>
            <a:endParaRPr lang="hr-HR" sz="2800" dirty="0"/>
          </a:p>
        </p:txBody>
      </p:sp>
      <p:pic>
        <p:nvPicPr>
          <p:cNvPr id="5" name="Content Placeholder 4" descr="Slika: Amanda Soila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288032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20943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v</a:t>
            </a:r>
            <a:r>
              <a:rPr lang="hr-HR" dirty="0" smtClean="0"/>
              <a:t>isoka higijena prostora – učenici bosi</a:t>
            </a:r>
          </a:p>
          <a:p>
            <a:r>
              <a:rPr lang="hr-HR" dirty="0" smtClean="0"/>
              <a:t>p</a:t>
            </a:r>
            <a:r>
              <a:rPr lang="hr-HR" dirty="0" smtClean="0"/>
              <a:t>rostori uređeni funkcionalno i moderno– naglasak na čistoći i urednosti</a:t>
            </a:r>
          </a:p>
          <a:p>
            <a:r>
              <a:rPr lang="hr-HR" dirty="0" smtClean="0"/>
              <a:t>i</a:t>
            </a:r>
            <a:r>
              <a:rPr lang="hr-HR" dirty="0" smtClean="0"/>
              <a:t>zvrsno opremljeni laboratoriji</a:t>
            </a:r>
          </a:p>
          <a:p>
            <a:r>
              <a:rPr lang="hr-HR" dirty="0" smtClean="0"/>
              <a:t>k</a:t>
            </a:r>
            <a:r>
              <a:rPr lang="hr-HR" dirty="0" smtClean="0"/>
              <a:t>njižnice – slobodan pristup sa besplatnim internetom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1" name="Picture 10" descr="Finski obrazovni sustav jedan od najboljih u svijetu. Zašto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59046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 lvl="0" fontAlgn="base"/>
            <a:r>
              <a:rPr lang="hr-HR" dirty="0" smtClean="0"/>
              <a:t>Osnovna i srednja škola spojene su u jednu školu, učenici se ne moraju navikavati na novi prostor</a:t>
            </a:r>
          </a:p>
          <a:p>
            <a:pPr lvl="0" fontAlgn="base"/>
            <a:r>
              <a:rPr lang="hr-HR" dirty="0" smtClean="0"/>
              <a:t>U školama nema ocjena, a ispiti se polažu dva puta na godinu, u jesen i proljeće</a:t>
            </a:r>
          </a:p>
          <a:p>
            <a:endParaRPr lang="hr-HR" dirty="0"/>
          </a:p>
        </p:txBody>
      </p:sp>
      <p:pic>
        <p:nvPicPr>
          <p:cNvPr id="4" name="Picture 3" descr="http://www.educentar.net/data/images/preview/article/f3/92cd303f-resize-781x0x1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5976664" cy="3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Školski dan u Finskoj je kraći nego li u većini zemalja OECD-a, međutim vrijeme provedeno u školi je učinkovito iskorišteno.</a:t>
            </a:r>
            <a:br>
              <a:rPr lang="hr-HR" sz="2400" dirty="0" smtClean="0"/>
            </a:br>
            <a:endParaRPr lang="hr-HR" sz="2400" dirty="0"/>
          </a:p>
        </p:txBody>
      </p:sp>
      <p:pic>
        <p:nvPicPr>
          <p:cNvPr id="4" name="Content Placeholder 3" descr="Fotografija: Ministarstvo obrazovanja i kulture/Liisa Takala  Školski dan u Finskoj je kraći nego li u većini zemalja OECD-a, međutim vrijeme provedeno u školi je učinkovito iskorišteno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564904"/>
            <a:ext cx="626469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64148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Dobrobit </a:t>
            </a:r>
            <a:r>
              <a:rPr lang="hr-HR" dirty="0" smtClean="0"/>
              <a:t>učenika i interakcija među učenicima su dva područja kojima se posvećuje posebna pažnja.</a:t>
            </a:r>
          </a:p>
          <a:p>
            <a:r>
              <a:rPr lang="hr-HR" dirty="0" smtClean="0"/>
              <a:t>Svaka škola – posebnost – izvannastavne aktivnosti – primjer – škola glazbe</a:t>
            </a:r>
            <a:endParaRPr lang="hr-HR" dirty="0"/>
          </a:p>
        </p:txBody>
      </p:sp>
      <p:pic>
        <p:nvPicPr>
          <p:cNvPr id="4" name="Picture 3" descr="Photo: Ministarstvo obrazovanja i kulture/Liisa Takala  Dobrobit učenika i interakcija među učenicima su dva područja kojima se posvećuje posebna pažnja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44644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r>
              <a:rPr lang="hr-HR" dirty="0" smtClean="0"/>
              <a:t>ŠKOLOVANJE ZA ZVANJE UČITELJA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v</a:t>
            </a:r>
            <a:r>
              <a:rPr lang="hr-HR" dirty="0" smtClean="0"/>
              <a:t>elika konkurentnost (5000-6000 na 700-800 mjesta godišnje)</a:t>
            </a:r>
          </a:p>
          <a:p>
            <a:r>
              <a:rPr lang="hr-HR" dirty="0" smtClean="0"/>
              <a:t>s</a:t>
            </a:r>
            <a:r>
              <a:rPr lang="hr-HR" dirty="0" smtClean="0"/>
              <a:t>tatus učitelja vrlo visok i cijenjen</a:t>
            </a:r>
          </a:p>
          <a:p>
            <a:r>
              <a:rPr lang="hr-HR" dirty="0" smtClean="0"/>
              <a:t>v</a:t>
            </a:r>
            <a:r>
              <a:rPr lang="hr-HR" dirty="0" smtClean="0"/>
              <a:t>eliko povjerenje u učitelja, on uživa ugled i ističe se svuda</a:t>
            </a:r>
          </a:p>
          <a:p>
            <a:r>
              <a:rPr lang="hr-HR" dirty="0" smtClean="0"/>
              <a:t>učitelji </a:t>
            </a:r>
            <a:r>
              <a:rPr lang="hr-HR" dirty="0" smtClean="0"/>
              <a:t>se biraju iz top 10 posto najboljih </a:t>
            </a:r>
            <a:r>
              <a:rPr lang="hr-HR" dirty="0" smtClean="0"/>
              <a:t>studenata</a:t>
            </a:r>
          </a:p>
          <a:p>
            <a:r>
              <a:rPr lang="hr-HR" dirty="0" smtClean="0"/>
              <a:t>v</a:t>
            </a:r>
            <a:r>
              <a:rPr lang="hr-HR" dirty="0" smtClean="0"/>
              <a:t>isoka motiviranost za ovo zvanje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ZADOVOLJSTVO U ŠKOLI PREDVIĐA ZADOVOLJSTVO BUDUĆIM ŽIVOTOM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SINDIKAT UČITELJA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1973. - JEDINSTVENI sindikat obrazovanja</a:t>
            </a:r>
          </a:p>
          <a:p>
            <a:r>
              <a:rPr lang="hr-HR" dirty="0" smtClean="0"/>
              <a:t>s</a:t>
            </a:r>
            <a:r>
              <a:rPr lang="hr-HR" dirty="0" smtClean="0"/>
              <a:t>ve razine se ujedinile (učitelji+umirovljenici+studenti)</a:t>
            </a:r>
          </a:p>
          <a:p>
            <a:r>
              <a:rPr lang="hr-HR" dirty="0" smtClean="0"/>
              <a:t>Zajedno – jači!</a:t>
            </a:r>
          </a:p>
          <a:p>
            <a:r>
              <a:rPr lang="hr-HR" dirty="0" smtClean="0"/>
              <a:t>Mirovina – 60-65 godina starosti</a:t>
            </a:r>
          </a:p>
          <a:p>
            <a:r>
              <a:rPr lang="hr-HR" dirty="0" smtClean="0"/>
              <a:t>Sindikati – sredstva za isplatu plaća u vrijeme štrajka</a:t>
            </a:r>
          </a:p>
          <a:p>
            <a:r>
              <a:rPr lang="hr-HR" dirty="0" smtClean="0"/>
              <a:t>Posljednji štrajk – 1984.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r>
              <a:rPr lang="hr-HR" sz="3200" dirty="0" smtClean="0"/>
              <a:t>Finska ima najbolji obrazovni sustav?</a:t>
            </a:r>
          </a:p>
          <a:p>
            <a:pPr>
              <a:lnSpc>
                <a:spcPct val="150000"/>
              </a:lnSpc>
            </a:pPr>
            <a:r>
              <a:rPr lang="hr-HR" sz="3200" dirty="0" smtClean="0"/>
              <a:t>Drugačiji put –suradnja, prilagođavanje osobnim potrebama, pravednost i profesionalnost</a:t>
            </a:r>
          </a:p>
          <a:p>
            <a:pPr>
              <a:lnSpc>
                <a:spcPct val="150000"/>
              </a:lnSpc>
            </a:pPr>
            <a:r>
              <a:rPr lang="hr-HR" sz="3200" dirty="0" smtClean="0"/>
              <a:t>Akademski i osobni pristup – dijete učitelja sa sjevera Finske, učitelj matematike, stručnjak za obrazovanje pri Svjetskoj banci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Mali Finci neće učiti pisana slova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Mali Finci neće učiti pisana slova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924945"/>
            <a:ext cx="4038600" cy="289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Jesen – 2016. ukidanje pisanih slova</a:t>
            </a:r>
          </a:p>
          <a:p>
            <a:r>
              <a:rPr lang="hr-HR" dirty="0" smtClean="0"/>
              <a:t>korištenje </a:t>
            </a:r>
            <a:r>
              <a:rPr lang="hr-HR" dirty="0" smtClean="0"/>
              <a:t>pisanog pisma i međusobno spajanje slova za mnoge je učenike </a:t>
            </a:r>
            <a:r>
              <a:rPr lang="hr-HR" dirty="0" smtClean="0"/>
              <a:t>naporno</a:t>
            </a:r>
          </a:p>
          <a:p>
            <a:r>
              <a:rPr lang="hr-HR" dirty="0" smtClean="0"/>
              <a:t>Djeca</a:t>
            </a:r>
            <a:r>
              <a:rPr lang="hr-HR" dirty="0" smtClean="0"/>
              <a:t> </a:t>
            </a:r>
            <a:r>
              <a:rPr lang="hr-HR" dirty="0" smtClean="0"/>
              <a:t>se </a:t>
            </a:r>
            <a:r>
              <a:rPr lang="hr-HR" dirty="0" smtClean="0"/>
              <a:t>koncentriraju na rukopis, a ne na </a:t>
            </a:r>
            <a:r>
              <a:rPr lang="hr-HR" dirty="0" smtClean="0"/>
              <a:t>bit</a:t>
            </a:r>
            <a:endParaRPr lang="hr-HR" dirty="0" smtClean="0"/>
          </a:p>
          <a:p>
            <a:r>
              <a:rPr lang="hr-HR" dirty="0" smtClean="0"/>
              <a:t>ako se đaci  </a:t>
            </a:r>
            <a:r>
              <a:rPr lang="hr-HR" dirty="0" smtClean="0"/>
              <a:t>odmah počnu koristiti računalom, takve probleme ne bi trebali </a:t>
            </a:r>
            <a:r>
              <a:rPr lang="hr-HR" dirty="0" smtClean="0"/>
              <a:t>imati</a:t>
            </a:r>
          </a:p>
          <a:p>
            <a:r>
              <a:rPr lang="hr-HR" dirty="0" smtClean="0"/>
              <a:t>Motorika – pletenje kao predmet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ttp://www.6yka.com/img/s/656x350/upload/images/Januar%202013/Finland-Kirkkojarvi-School-63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75608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Hrvatska - zemlja blagostanja te radosnih i uspješnih građana  – temelj na </a:t>
            </a:r>
            <a:r>
              <a:rPr lang="hr-HR" dirty="0" smtClean="0"/>
              <a:t>obrazovanju, kulturi i </a:t>
            </a:r>
            <a:r>
              <a:rPr lang="hr-HR" dirty="0" smtClean="0"/>
              <a:t>znanju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 ključni ciljevi politike </a:t>
            </a:r>
            <a:r>
              <a:rPr lang="hr-HR" dirty="0" smtClean="0"/>
              <a:t>umjesto profita </a:t>
            </a:r>
            <a:r>
              <a:rPr lang="hr-HR" dirty="0" smtClean="0"/>
              <a:t>–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kvaliteta, </a:t>
            </a:r>
            <a:r>
              <a:rPr lang="hr-HR" dirty="0" smtClean="0"/>
              <a:t>pravednost i </a:t>
            </a:r>
            <a:r>
              <a:rPr lang="hr-HR" dirty="0" smtClean="0"/>
              <a:t>učinkovitost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600" dirty="0" smtClean="0"/>
              <a:t>HVALA </a:t>
            </a:r>
          </a:p>
          <a:p>
            <a:pPr algn="ctr">
              <a:buNone/>
            </a:pPr>
            <a:r>
              <a:rPr lang="hr-HR" sz="6600" dirty="0" smtClean="0"/>
              <a:t>NA </a:t>
            </a:r>
          </a:p>
          <a:p>
            <a:pPr algn="ctr">
              <a:buNone/>
            </a:pPr>
            <a:r>
              <a:rPr lang="hr-HR" sz="6600" dirty="0" smtClean="0"/>
              <a:t>PAŽNJI!</a:t>
            </a:r>
            <a:endParaRPr lang="hr-HR" sz="6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Sahlberg, Pasi (2012), ‘Lekcije iz Finske’, Školska knjiga, Zagreb</a:t>
            </a:r>
          </a:p>
          <a:p>
            <a:r>
              <a:rPr lang="hr-HR" sz="2000" dirty="0" smtClean="0"/>
              <a:t> Matijević, Milan (2006), »Ocjenjivanje u finskoj obveznoj školi«, Odgojne znanosti, Zagreb, vol. 8, br. 2, str. 469–495. </a:t>
            </a:r>
          </a:p>
          <a:p>
            <a:r>
              <a:rPr lang="hr-HR" sz="2000" dirty="0" smtClean="0"/>
              <a:t>National Core Curriculum for Basic Education 2004 (2004), Finnish National Board of </a:t>
            </a:r>
            <a:r>
              <a:rPr lang="hr-HR" sz="2000" dirty="0" smtClean="0"/>
              <a:t>Education</a:t>
            </a:r>
          </a:p>
          <a:p>
            <a:r>
              <a:rPr lang="hr-HR" sz="2000" dirty="0" smtClean="0"/>
              <a:t>Damjanović, R. FINSKI </a:t>
            </a:r>
            <a:r>
              <a:rPr lang="hr-HR" sz="2000" dirty="0" smtClean="0"/>
              <a:t>OBRAZOVNI </a:t>
            </a:r>
            <a:r>
              <a:rPr lang="hr-HR" sz="2000" dirty="0" smtClean="0"/>
              <a:t>SUSTAV, </a:t>
            </a:r>
            <a:r>
              <a:rPr lang="hr-HR" sz="2000" dirty="0" smtClean="0"/>
              <a:t>Refleksija na studijsku posjetu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0070C0"/>
                </a:solidFill>
              </a:rPr>
              <a:t>Neka obilježja Finske</a:t>
            </a:r>
            <a:br>
              <a:rPr lang="hr-HR" dirty="0" smtClean="0">
                <a:solidFill>
                  <a:srgbClr val="0070C0"/>
                </a:solidFill>
              </a:rPr>
            </a:br>
            <a:r>
              <a:rPr lang="hr-HR" dirty="0" smtClean="0">
                <a:solidFill>
                  <a:srgbClr val="0070C0"/>
                </a:solidFill>
              </a:rPr>
              <a:t>i njena usporedba s Hrvatskom</a:t>
            </a:r>
            <a:endParaRPr lang="hr-HR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219" y="3140968"/>
            <a:ext cx="194307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140968"/>
            <a:ext cx="1958963" cy="129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r>
              <a:rPr lang="hr-HR" sz="1200" dirty="0" smtClean="0"/>
              <a:t>Izvor: </a:t>
            </a:r>
            <a:r>
              <a:rPr lang="hr-HR" sz="1200" dirty="0" smtClean="0">
                <a:hlinkClick r:id="rId2"/>
              </a:rPr>
              <a:t>www.indexmundi.com</a:t>
            </a:r>
            <a:r>
              <a:rPr lang="hr-HR" sz="1200" dirty="0" smtClean="0"/>
              <a:t>, prema CIA World Factbook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Br. Stanovnika                             5 200 000                                      4 440 000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Gustoća naseljenosti:                 15 st./km2                                    83 st./km2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BDP (GDP):                                   35 400 $/st.                                  17 400 $/st.</a:t>
            </a:r>
          </a:p>
          <a:p>
            <a:endParaRPr lang="hr-HR" sz="2000" dirty="0" smtClean="0"/>
          </a:p>
          <a:p>
            <a:r>
              <a:rPr lang="hr-HR" sz="2000" dirty="0" smtClean="0"/>
              <a:t>Prosječna starost                        42.5 god.                                       41.4 god.</a:t>
            </a:r>
          </a:p>
          <a:p>
            <a:endParaRPr lang="hr-HR" sz="2000" dirty="0" smtClean="0"/>
          </a:p>
          <a:p>
            <a:r>
              <a:rPr lang="hr-HR" sz="2000" dirty="0" smtClean="0"/>
              <a:t>Ulaganje u obrazovanje             </a:t>
            </a:r>
            <a:r>
              <a:rPr lang="hr-HR" sz="2000" dirty="0" smtClean="0"/>
              <a:t>15 </a:t>
            </a:r>
            <a:r>
              <a:rPr lang="hr-HR" sz="2000" dirty="0" smtClean="0"/>
              <a:t>% </a:t>
            </a:r>
            <a:r>
              <a:rPr lang="hr-HR" sz="2000" dirty="0" smtClean="0"/>
              <a:t>BDP-a                                 4.6% BDP-a</a:t>
            </a:r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hr-HR" sz="2000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2000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92696"/>
            <a:ext cx="232251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692696"/>
            <a:ext cx="22320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lnSpcReduction="10000"/>
          </a:bodyPr>
          <a:lstStyle/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Ulaganje u zdravstvo                     11.7% BDP-a                            7.8% BDP-a</a:t>
            </a:r>
          </a:p>
          <a:p>
            <a:endParaRPr lang="hr-HR" sz="2000" dirty="0" smtClean="0"/>
          </a:p>
          <a:p>
            <a:r>
              <a:rPr lang="hr-HR" sz="2000" dirty="0" smtClean="0"/>
              <a:t>Javni dug                                          48.4% BDP-a                           58.2% BDP-a</a:t>
            </a:r>
          </a:p>
          <a:p>
            <a:endParaRPr lang="hr-HR" sz="2000" dirty="0" smtClean="0"/>
          </a:p>
          <a:p>
            <a:r>
              <a:rPr lang="hr-HR" sz="2000" dirty="0" smtClean="0"/>
              <a:t>Nezaposlenost 2010                       8.4%                                         17.6%</a:t>
            </a:r>
          </a:p>
          <a:p>
            <a:endParaRPr lang="hr-HR" sz="2000" dirty="0" smtClean="0"/>
          </a:p>
          <a:p>
            <a:r>
              <a:rPr lang="hr-HR" sz="2000" dirty="0" smtClean="0"/>
              <a:t>Službeni jezici                                   finski i švedski                       hrvatski</a:t>
            </a:r>
          </a:p>
          <a:p>
            <a:endParaRPr lang="hr-HR" sz="2000" dirty="0" smtClean="0"/>
          </a:p>
          <a:p>
            <a:r>
              <a:rPr lang="hr-HR" sz="2000" dirty="0" smtClean="0"/>
              <a:t>Udio učenika koji završe osnovno školovanje</a:t>
            </a:r>
          </a:p>
          <a:p>
            <a:pPr lvl="6"/>
            <a:endParaRPr lang="hr-HR" sz="800" dirty="0" smtClean="0"/>
          </a:p>
          <a:p>
            <a:pPr>
              <a:buNone/>
            </a:pPr>
            <a:r>
              <a:rPr lang="hr-HR" sz="2000" dirty="0" smtClean="0"/>
              <a:t>                                                               99,5 %                                       99%                             </a:t>
            </a:r>
          </a:p>
          <a:p>
            <a:endParaRPr lang="hr-H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92696"/>
            <a:ext cx="232251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692696"/>
            <a:ext cx="22320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/>
          <a:lstStyle/>
          <a:p>
            <a:r>
              <a:rPr lang="hr-HR" dirty="0" smtClean="0"/>
              <a:t>Korupcija?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16832"/>
            <a:ext cx="8229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67544" y="494116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r>
              <a:rPr lang="hr-HR" dirty="0" smtClean="0"/>
              <a:t>Rangiranje Nordijskih zemalja prema suzbijenosti korupcije u svijetu 2000.-2007.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FINSKI SAN – JEDNAKE MOGUĆNOSTI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Sami izgradili predanost ideji zajedničke, PRAVEDNE, jednake osnovne škole za sve</a:t>
            </a:r>
          </a:p>
          <a:p>
            <a:r>
              <a:rPr lang="hr-HR" dirty="0" smtClean="0"/>
              <a:t>Kvalitetno obrazovanje dostupno svakom djetetu od ranog djetinjstva do najviše akademske razine</a:t>
            </a:r>
          </a:p>
          <a:p>
            <a:r>
              <a:rPr lang="hr-HR" dirty="0" smtClean="0"/>
              <a:t>Kako privući najbolje mlade ljude u nastavničku struku?</a:t>
            </a:r>
          </a:p>
          <a:p>
            <a:r>
              <a:rPr lang="hr-HR" dirty="0" smtClean="0"/>
              <a:t>Učitelji – znanje i prosudbu slobodno i bez ograničenja primjenjuju u radu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/>
          <a:lstStyle/>
          <a:p>
            <a:r>
              <a:rPr lang="hr-HR" dirty="0" smtClean="0"/>
              <a:t>POVIJEST OBRAZOVANJA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1944. –obrazovanje stanovništva– primarna strategija izgradnje finskog društva</a:t>
            </a:r>
          </a:p>
          <a:p>
            <a:r>
              <a:rPr lang="hr-HR" dirty="0" smtClean="0"/>
              <a:t>1945. – kurikulum – opisivanje obrazovnih ciljeva i vrednovanja</a:t>
            </a:r>
          </a:p>
          <a:p>
            <a:r>
              <a:rPr lang="hr-HR" dirty="0" smtClean="0"/>
              <a:t>1952. – novi kurikulum – svjetski standardi – utrt put uspjehu kasnije</a:t>
            </a:r>
          </a:p>
          <a:p>
            <a:r>
              <a:rPr lang="hr-HR" dirty="0" smtClean="0"/>
              <a:t>1959. – opća javna škola – 6 RN + 3 PN</a:t>
            </a:r>
          </a:p>
          <a:p>
            <a:r>
              <a:rPr lang="hr-HR" dirty="0" smtClean="0"/>
              <a:t>obrazovanje učitelja premješta se na sveučilišta</a:t>
            </a:r>
          </a:p>
          <a:p>
            <a:r>
              <a:rPr lang="hr-HR" dirty="0" smtClean="0"/>
              <a:t>odgovornost je na školama</a:t>
            </a:r>
          </a:p>
          <a:p>
            <a:r>
              <a:rPr lang="hr-HR" dirty="0" smtClean="0"/>
              <a:t>matematika i jezici – grupiranje prema sposobnostima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331</TotalTime>
  <Words>1296</Words>
  <Application>Microsoft Office PowerPoint</Application>
  <PresentationFormat>On-screen Show (4:3)</PresentationFormat>
  <Paragraphs>218</Paragraphs>
  <Slides>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FINSKI  OBRAZOVNI SUSTAV Pasi Sahlberg: ‘Lekcije iz Finske – što može svijet naučiti iz obrazovne promjene u Finskoj? </vt:lpstr>
      <vt:lpstr>Pasi Sahlberg: Hrvatima sam htio otkriti tajnu finskih škola </vt:lpstr>
      <vt:lpstr>Slide 3</vt:lpstr>
      <vt:lpstr>Neka obilježja Finske i njena usporedba s Hrvatskom</vt:lpstr>
      <vt:lpstr>Izvor: www.indexmundi.com, prema CIA World Factbook </vt:lpstr>
      <vt:lpstr>Slide 6</vt:lpstr>
      <vt:lpstr>Korupcija?</vt:lpstr>
      <vt:lpstr>FINSKI SAN – JEDNAKE MOGUĆNOSTI</vt:lpstr>
      <vt:lpstr>POVIJEST OBRAZOVANJA</vt:lpstr>
      <vt:lpstr>Slide 10</vt:lpstr>
      <vt:lpstr>PROCES RAZVOJA KURIKULUMA</vt:lpstr>
      <vt:lpstr>Djeca u Finskoj kreću u školu na jesen kalendarske godine u kojoj navrše sedam godina. To im daje priliku da se duže igraju, koriste svoju maštu i razviju osjećaj sigurnosti prije polaska u školu. </vt:lpstr>
      <vt:lpstr>ŠKOLOVANJE</vt:lpstr>
      <vt:lpstr>DNEVNI RASPORED</vt:lpstr>
      <vt:lpstr>FINANCIRANJE</vt:lpstr>
      <vt:lpstr>PISA REZULTATI</vt:lpstr>
      <vt:lpstr>Slide 17</vt:lpstr>
      <vt:lpstr>RAZLOZI ZA PISA USPJEH</vt:lpstr>
      <vt:lpstr>GLAVNE KARAKTERISTIKE FINSKOG OBRAZOVNOG SUSTAVA</vt:lpstr>
      <vt:lpstr>Slide 20</vt:lpstr>
      <vt:lpstr>Slide 21</vt:lpstr>
      <vt:lpstr>Slide 22</vt:lpstr>
      <vt:lpstr>Slide 23</vt:lpstr>
      <vt:lpstr>Slide 24</vt:lpstr>
      <vt:lpstr>Slide 25</vt:lpstr>
      <vt:lpstr>Školski dan u Finskoj je kraći nego li u većini zemalja OECD-a, međutim vrijeme provedeno u školi je učinkovito iskorišteno. </vt:lpstr>
      <vt:lpstr>Slide 27</vt:lpstr>
      <vt:lpstr>ŠKOLOVANJE ZA ZVANJE UČITELJA</vt:lpstr>
      <vt:lpstr>SINDIKAT UČITELJA</vt:lpstr>
      <vt:lpstr>Mali Finci neće učiti pisana slova </vt:lpstr>
      <vt:lpstr>Slide 31</vt:lpstr>
      <vt:lpstr>Slide 32</vt:lpstr>
      <vt:lpstr>Slide 33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FINSKI  OBRAZOVNI SUSTAV</dc:title>
  <dc:creator>Korisnik</dc:creator>
  <cp:lastModifiedBy>Korisnik</cp:lastModifiedBy>
  <cp:revision>77</cp:revision>
  <dcterms:created xsi:type="dcterms:W3CDTF">2015-06-26T18:58:29Z</dcterms:created>
  <dcterms:modified xsi:type="dcterms:W3CDTF">2015-11-29T15:44:37Z</dcterms:modified>
</cp:coreProperties>
</file>